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slides/_rels/slide15.xml.rels" ContentType="application/vnd.openxmlformats-package.relationships+xml"/>
  <Override PartName="/ppt/slides/_rels/slide14.xml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1.xml.rels" ContentType="application/vnd.openxmlformats-package.relationships+xml"/>
  <Override PartName="/ppt/slides/_rels/slide8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_rels/presentation.xml.rels" ContentType="application/vnd.openxmlformats-package.relationships+xml"/>
  <Override PartName="/ppt/media/image24.png" ContentType="image/png"/>
  <Override PartName="/ppt/media/image9.png" ContentType="image/png"/>
  <Override PartName="/ppt/media/image10.png" ContentType="image/png"/>
  <Override PartName="/ppt/media/image23.png" ContentType="image/png"/>
  <Override PartName="/ppt/media/image8.png" ContentType="image/png"/>
  <Override PartName="/ppt/media/image1.png" ContentType="image/png"/>
  <Override PartName="/ppt/media/image6.png" ContentType="image/png"/>
  <Override PartName="/ppt/media/image21.png" ContentType="image/png"/>
  <Override PartName="/ppt/media/image2.png" ContentType="image/png"/>
  <Override PartName="/ppt/media/image7.png" ContentType="image/png"/>
  <Override PartName="/ppt/media/image22.png" ContentType="image/png"/>
  <Override PartName="/ppt/media/image3.png" ContentType="image/png"/>
  <Override PartName="/ppt/media/image4.png" ContentType="image/png"/>
  <Override PartName="/ppt/media/image11.png" ContentType="image/png"/>
  <Override PartName="/ppt/media/image12.png" ContentType="image/png"/>
  <Override PartName="/ppt/media/image13.png" ContentType="image/png"/>
  <Override PartName="/ppt/media/image14.png" ContentType="image/png"/>
  <Override PartName="/ppt/media/image15.png" ContentType="image/png"/>
  <Override PartName="/ppt/media/image16.png" ContentType="image/png"/>
  <Override PartName="/ppt/media/image17.png" ContentType="image/png"/>
  <Override PartName="/ppt/media/image18.png" ContentType="image/png"/>
  <Override PartName="/ppt/media/image19.png" ContentType="image/png"/>
  <Override PartName="/ppt/media/image5.png" ContentType="image/png"/>
  <Override PartName="/ppt/media/image20.png" ContentType="image/png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4" name="" descr="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5" name="" descr=""/>
          <p:cNvPicPr/>
          <p:nvPr/>
        </p:nvPicPr>
        <p:blipFill>
          <a:blip r:embed="rId3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pt-B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pt-B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23.png"/><Relationship Id="rId2" Type="http://schemas.openxmlformats.org/officeDocument/2006/relationships/image" Target="../media/image24.png"/><Relationship Id="rId3" Type="http://schemas.openxmlformats.org/officeDocument/2006/relationships/slideLayout" Target="../slideLayouts/slideLayout1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image" Target="../media/image11.png"/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14.png"/><Relationship Id="rId6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15.png"/><Relationship Id="rId2" Type="http://schemas.openxmlformats.org/officeDocument/2006/relationships/image" Target="../media/image16.png"/><Relationship Id="rId3" Type="http://schemas.openxmlformats.org/officeDocument/2006/relationships/image" Target="../media/image17.png"/><Relationship Id="rId4" Type="http://schemas.openxmlformats.org/officeDocument/2006/relationships/image" Target="../media/image18.png"/><Relationship Id="rId5" Type="http://schemas.openxmlformats.org/officeDocument/2006/relationships/image" Target="../media/image19.png"/><Relationship Id="rId6" Type="http://schemas.openxmlformats.org/officeDocument/2006/relationships/image" Target="../media/image20.png"/><Relationship Id="rId7" Type="http://schemas.openxmlformats.org/officeDocument/2006/relationships/image" Target="../media/image21.png"/><Relationship Id="rId8" Type="http://schemas.openxmlformats.org/officeDocument/2006/relationships/image" Target="../media/image22.png"/><Relationship Id="rId9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ustomShape 1"/>
          <p:cNvSpPr/>
          <p:nvPr/>
        </p:nvSpPr>
        <p:spPr>
          <a:xfrm>
            <a:off x="1306440" y="4256640"/>
            <a:ext cx="4264920" cy="250344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custDash>
              <a:ds d="400000" sp="300000"/>
            </a:custDash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b"/>
          <a:p>
            <a:pPr algn="ctr">
              <a:lnSpc>
                <a:spcPct val="100000"/>
              </a:lnSpc>
            </a:pPr>
            <a:r>
              <a:rPr b="0" lang="pt-B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DejaVu Sans"/>
              </a:rPr>
              <a:t>Laboratórios/Caso de Uso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CustomShape 2"/>
          <p:cNvSpPr/>
          <p:nvPr/>
        </p:nvSpPr>
        <p:spPr>
          <a:xfrm>
            <a:off x="1306440" y="1474200"/>
            <a:ext cx="4257000" cy="26107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custDash>
              <a:ds d="400000" sp="300000"/>
            </a:custDash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pt-B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DejaVu Sans"/>
              </a:rPr>
              <a:t>DMZ Científica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" name="CustomShape 3"/>
          <p:cNvSpPr/>
          <p:nvPr/>
        </p:nvSpPr>
        <p:spPr>
          <a:xfrm>
            <a:off x="838080" y="365040"/>
            <a:ext cx="10513800" cy="804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90000"/>
              </a:lnSpc>
            </a:pPr>
            <a:r>
              <a:rPr b="0" lang="pt-B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Topologia da </a:t>
            </a:r>
            <a:r>
              <a:rPr b="0" lang="pt-BR" sz="4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UFRJ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9" name="Picture 13" descr=""/>
          <p:cNvPicPr/>
          <p:nvPr/>
        </p:nvPicPr>
        <p:blipFill>
          <a:blip r:embed="rId1"/>
          <a:stretch/>
        </p:blipFill>
        <p:spPr>
          <a:xfrm>
            <a:off x="4513320" y="2431440"/>
            <a:ext cx="478080" cy="478080"/>
          </a:xfrm>
          <a:prstGeom prst="rect">
            <a:avLst/>
          </a:prstGeom>
          <a:ln>
            <a:noFill/>
          </a:ln>
        </p:spPr>
      </p:pic>
      <p:pic>
        <p:nvPicPr>
          <p:cNvPr id="40" name="Picture 15" descr=""/>
          <p:cNvPicPr/>
          <p:nvPr/>
        </p:nvPicPr>
        <p:blipFill>
          <a:blip r:embed="rId2"/>
          <a:stretch/>
        </p:blipFill>
        <p:spPr>
          <a:xfrm>
            <a:off x="8289360" y="4185360"/>
            <a:ext cx="493560" cy="493560"/>
          </a:xfrm>
          <a:prstGeom prst="rect">
            <a:avLst/>
          </a:prstGeom>
          <a:ln>
            <a:noFill/>
          </a:ln>
        </p:spPr>
      </p:pic>
      <p:pic>
        <p:nvPicPr>
          <p:cNvPr id="41" name="Picture 4" descr=""/>
          <p:cNvPicPr/>
          <p:nvPr/>
        </p:nvPicPr>
        <p:blipFill>
          <a:blip r:embed="rId3"/>
          <a:srcRect l="17579" t="9566" r="19125" b="9566"/>
          <a:stretch/>
        </p:blipFill>
        <p:spPr>
          <a:xfrm>
            <a:off x="2548080" y="1974960"/>
            <a:ext cx="447120" cy="571680"/>
          </a:xfrm>
          <a:prstGeom prst="rect">
            <a:avLst/>
          </a:prstGeom>
          <a:ln>
            <a:noFill/>
          </a:ln>
        </p:spPr>
      </p:pic>
      <p:sp>
        <p:nvSpPr>
          <p:cNvPr id="42" name="CustomShape 4"/>
          <p:cNvSpPr/>
          <p:nvPr/>
        </p:nvSpPr>
        <p:spPr>
          <a:xfrm>
            <a:off x="3111120" y="2532960"/>
            <a:ext cx="1468800" cy="453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pt-B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DejaVu Sans"/>
              </a:rPr>
              <a:t>Switch DMZ Científica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CustomShape 5"/>
          <p:cNvSpPr/>
          <p:nvPr/>
        </p:nvSpPr>
        <p:spPr>
          <a:xfrm>
            <a:off x="8829000" y="4248000"/>
            <a:ext cx="1033920" cy="45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pt-B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DejaVu Sans"/>
              </a:rPr>
              <a:t>Roteador de borda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44" name="Picture 25" descr=""/>
          <p:cNvPicPr/>
          <p:nvPr/>
        </p:nvPicPr>
        <p:blipFill>
          <a:blip r:embed="rId4"/>
          <a:stretch/>
        </p:blipFill>
        <p:spPr>
          <a:xfrm>
            <a:off x="8136000" y="3122280"/>
            <a:ext cx="772200" cy="476640"/>
          </a:xfrm>
          <a:prstGeom prst="rect">
            <a:avLst/>
          </a:prstGeom>
          <a:ln>
            <a:noFill/>
          </a:ln>
        </p:spPr>
      </p:pic>
      <p:sp>
        <p:nvSpPr>
          <p:cNvPr id="45" name="CustomShape 6"/>
          <p:cNvSpPr/>
          <p:nvPr/>
        </p:nvSpPr>
        <p:spPr>
          <a:xfrm>
            <a:off x="8922240" y="3168000"/>
            <a:ext cx="868680" cy="271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pt-B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DejaVu Sans"/>
              </a:rPr>
              <a:t>Firewall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CustomShape 7"/>
          <p:cNvSpPr/>
          <p:nvPr/>
        </p:nvSpPr>
        <p:spPr>
          <a:xfrm>
            <a:off x="1134000" y="3170520"/>
            <a:ext cx="1738440" cy="45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pt-B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DejaVu Sans"/>
              </a:rPr>
              <a:t>Monitoramento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pt-B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DejaVu Sans"/>
              </a:rPr>
              <a:t>(perfSONAR)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47" name="Picture 4" descr=""/>
          <p:cNvPicPr/>
          <p:nvPr/>
        </p:nvPicPr>
        <p:blipFill>
          <a:blip r:embed="rId5"/>
          <a:srcRect l="17579" t="9566" r="19125" b="9566"/>
          <a:stretch/>
        </p:blipFill>
        <p:spPr>
          <a:xfrm>
            <a:off x="2537280" y="3084480"/>
            <a:ext cx="447120" cy="571680"/>
          </a:xfrm>
          <a:prstGeom prst="rect">
            <a:avLst/>
          </a:prstGeom>
          <a:ln>
            <a:noFill/>
          </a:ln>
        </p:spPr>
      </p:pic>
      <p:sp>
        <p:nvSpPr>
          <p:cNvPr id="48" name="CustomShape 8"/>
          <p:cNvSpPr/>
          <p:nvPr/>
        </p:nvSpPr>
        <p:spPr>
          <a:xfrm>
            <a:off x="1438920" y="2056680"/>
            <a:ext cx="1185480" cy="635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pt-B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DejaVu Sans"/>
              </a:rPr>
              <a:t>Data Transfer Node (DTN)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CustomShape 9"/>
          <p:cNvSpPr/>
          <p:nvPr/>
        </p:nvSpPr>
        <p:spPr>
          <a:xfrm>
            <a:off x="2996640" y="2261880"/>
            <a:ext cx="1754640" cy="168120"/>
          </a:xfrm>
          <a:prstGeom prst="bentConnector2">
            <a:avLst/>
          </a:prstGeom>
          <a:noFill/>
          <a:ln w="1908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0" name="CustomShape 10"/>
          <p:cNvSpPr/>
          <p:nvPr/>
        </p:nvSpPr>
        <p:spPr>
          <a:xfrm flipH="1" flipV="1" rot="5400000">
            <a:off x="3671280" y="1999800"/>
            <a:ext cx="171000" cy="1990080"/>
          </a:xfrm>
          <a:prstGeom prst="bentConnector3">
            <a:avLst>
              <a:gd name="adj1" fmla="val 50000"/>
            </a:avLst>
          </a:prstGeom>
          <a:noFill/>
          <a:ln w="1908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1" name="CustomShape 11"/>
          <p:cNvSpPr/>
          <p:nvPr/>
        </p:nvSpPr>
        <p:spPr>
          <a:xfrm flipV="1">
            <a:off x="2985840" y="2910240"/>
            <a:ext cx="1849680" cy="457920"/>
          </a:xfrm>
          <a:prstGeom prst="bentConnector3">
            <a:avLst>
              <a:gd name="adj1" fmla="val 100398"/>
            </a:avLst>
          </a:prstGeom>
          <a:noFill/>
          <a:ln w="1908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2" name="CustomShape 12"/>
          <p:cNvSpPr/>
          <p:nvPr/>
        </p:nvSpPr>
        <p:spPr>
          <a:xfrm>
            <a:off x="2903760" y="3308040"/>
            <a:ext cx="712440" cy="453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pt-B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DejaVu Sans"/>
              </a:rPr>
              <a:t>LT – 1G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CustomShape 13"/>
          <p:cNvSpPr/>
          <p:nvPr/>
        </p:nvSpPr>
        <p:spPr>
          <a:xfrm>
            <a:off x="2160000" y="2751480"/>
            <a:ext cx="1213560" cy="271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pt-B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DejaVu Sans"/>
              </a:rPr>
              <a:t>BW (1G/10G)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CustomShape 14"/>
          <p:cNvSpPr/>
          <p:nvPr/>
        </p:nvSpPr>
        <p:spPr>
          <a:xfrm>
            <a:off x="3430800" y="2001600"/>
            <a:ext cx="848160" cy="271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pt-B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DejaVu Sans"/>
              </a:rPr>
              <a:t>1G/10G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Line 15"/>
          <p:cNvSpPr/>
          <p:nvPr/>
        </p:nvSpPr>
        <p:spPr>
          <a:xfrm>
            <a:off x="4993200" y="2671200"/>
            <a:ext cx="3267360" cy="726480"/>
          </a:xfrm>
          <a:prstGeom prst="line">
            <a:avLst/>
          </a:prstGeom>
          <a:ln w="19080">
            <a:solidFill>
              <a:srgbClr val="ff0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6" name="Line 16"/>
          <p:cNvSpPr/>
          <p:nvPr/>
        </p:nvSpPr>
        <p:spPr>
          <a:xfrm flipH="1">
            <a:off x="8508240" y="2508480"/>
            <a:ext cx="360" cy="641520"/>
          </a:xfrm>
          <a:prstGeom prst="line">
            <a:avLst/>
          </a:prstGeom>
          <a:ln w="1908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7" name="Line 17"/>
          <p:cNvSpPr/>
          <p:nvPr/>
        </p:nvSpPr>
        <p:spPr>
          <a:xfrm>
            <a:off x="8508240" y="3645000"/>
            <a:ext cx="360" cy="548640"/>
          </a:xfrm>
          <a:prstGeom prst="line">
            <a:avLst/>
          </a:prstGeom>
          <a:ln w="1908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8" name="Line 18"/>
          <p:cNvSpPr/>
          <p:nvPr/>
        </p:nvSpPr>
        <p:spPr>
          <a:xfrm flipV="1">
            <a:off x="8508600" y="4672080"/>
            <a:ext cx="360" cy="712440"/>
          </a:xfrm>
          <a:prstGeom prst="line">
            <a:avLst/>
          </a:prstGeom>
          <a:ln w="1908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9" name="CustomShape 19"/>
          <p:cNvSpPr/>
          <p:nvPr/>
        </p:nvSpPr>
        <p:spPr>
          <a:xfrm>
            <a:off x="1398600" y="4389120"/>
            <a:ext cx="3999240" cy="911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pt-BR" sz="1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ADICIONAR O CASO DE USO E COMO É FEITA A CONEXÃO COM A DMZ CIENTÍFICA.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CustomShape 20"/>
          <p:cNvSpPr/>
          <p:nvPr/>
        </p:nvSpPr>
        <p:spPr>
          <a:xfrm>
            <a:off x="6239160" y="2628000"/>
            <a:ext cx="1057680" cy="363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pt-BR" sz="1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1 GHz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Line 21"/>
          <p:cNvSpPr/>
          <p:nvPr/>
        </p:nvSpPr>
        <p:spPr>
          <a:xfrm flipV="1">
            <a:off x="4452480" y="6180840"/>
            <a:ext cx="3267720" cy="1800"/>
          </a:xfrm>
          <a:prstGeom prst="line">
            <a:avLst/>
          </a:prstGeom>
          <a:ln w="19080">
            <a:solidFill>
              <a:srgbClr val="ff0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22"/>
          <p:cNvSpPr/>
          <p:nvPr/>
        </p:nvSpPr>
        <p:spPr>
          <a:xfrm>
            <a:off x="3666960" y="5935680"/>
            <a:ext cx="2067480" cy="637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pt-BR" sz="1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QUAIS EQUIPAMENTOS?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63" name="Picture 21" descr=""/>
          <p:cNvPicPr/>
          <p:nvPr/>
        </p:nvPicPr>
        <p:blipFill>
          <a:blip r:embed="rId6"/>
          <a:srcRect l="2157" t="17988" r="2157" b="19989"/>
          <a:stretch/>
        </p:blipFill>
        <p:spPr>
          <a:xfrm>
            <a:off x="7644960" y="1392480"/>
            <a:ext cx="1726200" cy="1114200"/>
          </a:xfrm>
          <a:prstGeom prst="rect">
            <a:avLst/>
          </a:prstGeom>
          <a:ln>
            <a:noFill/>
          </a:ln>
        </p:spPr>
      </p:pic>
      <p:sp>
        <p:nvSpPr>
          <p:cNvPr id="64" name="CustomShape 23"/>
          <p:cNvSpPr/>
          <p:nvPr/>
        </p:nvSpPr>
        <p:spPr>
          <a:xfrm>
            <a:off x="7869600" y="1780920"/>
            <a:ext cx="1276560" cy="515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pt-BR" sz="1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DejaVu Sans"/>
              </a:rPr>
              <a:t>Rede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pt-BR" sz="1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DejaVu Sans"/>
              </a:rPr>
              <a:t>Acadêmica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65" name="Picture 21" descr=""/>
          <p:cNvPicPr/>
          <p:nvPr/>
        </p:nvPicPr>
        <p:blipFill>
          <a:blip r:embed="rId7"/>
          <a:srcRect l="2157" t="17988" r="2157" b="19989"/>
          <a:stretch/>
        </p:blipFill>
        <p:spPr>
          <a:xfrm>
            <a:off x="7644960" y="5384520"/>
            <a:ext cx="1726200" cy="1114200"/>
          </a:xfrm>
          <a:prstGeom prst="rect">
            <a:avLst/>
          </a:prstGeom>
          <a:ln>
            <a:noFill/>
          </a:ln>
        </p:spPr>
      </p:pic>
      <p:sp>
        <p:nvSpPr>
          <p:cNvPr id="66" name="CustomShape 24"/>
          <p:cNvSpPr/>
          <p:nvPr/>
        </p:nvSpPr>
        <p:spPr>
          <a:xfrm>
            <a:off x="7869600" y="5663160"/>
            <a:ext cx="1276560" cy="728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pt-BR" sz="1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DejaVu Sans"/>
              </a:rPr>
              <a:t>Rede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pt-BR" sz="1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DejaVu Sans"/>
              </a:rPr>
              <a:t>Produção Campus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extShape 1"/>
          <p:cNvSpPr txBox="1"/>
          <p:nvPr/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1" name="TextShape 2"/>
          <p:cNvSpPr txBox="1"/>
          <p:nvPr/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2" name="TextShape 3"/>
          <p:cNvSpPr txBox="1"/>
          <p:nvPr/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3" name="TextShape 4"/>
          <p:cNvSpPr txBox="1"/>
          <p:nvPr/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Shape 1"/>
          <p:cNvSpPr txBox="1"/>
          <p:nvPr/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5" name="TextShape 2"/>
          <p:cNvSpPr txBox="1"/>
          <p:nvPr/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6" name="TextShape 3"/>
          <p:cNvSpPr txBox="1"/>
          <p:nvPr/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7" name="TextShape 4"/>
          <p:cNvSpPr txBox="1"/>
          <p:nvPr/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21" dur="indefinite" restart="never" nodeType="tmRoot">
          <p:childTnLst>
            <p:seq>
              <p:cTn id="2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extShape 1"/>
          <p:cNvSpPr txBox="1"/>
          <p:nvPr/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9" name="TextShape 2"/>
          <p:cNvSpPr txBox="1"/>
          <p:nvPr/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0" name="TextShape 3"/>
          <p:cNvSpPr txBox="1"/>
          <p:nvPr/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1" name="TextShape 4"/>
          <p:cNvSpPr txBox="1"/>
          <p:nvPr/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23" dur="indefinite" restart="never" nodeType="tmRoot">
          <p:childTnLst>
            <p:seq>
              <p:cTn id="2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extShape 1"/>
          <p:cNvSpPr txBox="1"/>
          <p:nvPr/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3" name="TextShape 2"/>
          <p:cNvSpPr txBox="1"/>
          <p:nvPr/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4" name="TextShape 3"/>
          <p:cNvSpPr txBox="1"/>
          <p:nvPr/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25" dur="indefinite" restart="never" nodeType="tmRoot">
          <p:childTnLst>
            <p:seq>
              <p:cTn id="2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Shape 1"/>
          <p:cNvSpPr txBox="1"/>
          <p:nvPr/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6" name="TextShape 2"/>
          <p:cNvSpPr txBox="1"/>
          <p:nvPr/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7" name="TextShape 3"/>
          <p:cNvSpPr txBox="1"/>
          <p:nvPr/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8" name="TextShape 4"/>
          <p:cNvSpPr txBox="1"/>
          <p:nvPr/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9" name="TextShape 5"/>
          <p:cNvSpPr txBox="1"/>
          <p:nvPr/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27" dur="indefinite" restart="never" nodeType="tmRoot">
          <p:childTnLst>
            <p:seq>
              <p:cTn id="2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Shape 1"/>
          <p:cNvSpPr txBox="1"/>
          <p:nvPr/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1" name="TextShape 2"/>
          <p:cNvSpPr txBox="1"/>
          <p:nvPr/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2" name="TextShape 3"/>
          <p:cNvSpPr txBox="1"/>
          <p:nvPr/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43" name="" descr=""/>
          <p:cNvPicPr/>
          <p:nvPr/>
        </p:nvPicPr>
        <p:blipFill>
          <a:blip r:embed="rId1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44" name="" descr="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29" dur="indefinite" restart="never" nodeType="tmRoot">
          <p:childTnLst>
            <p:seq>
              <p:cTn id="3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CustomShape 1"/>
          <p:cNvSpPr/>
          <p:nvPr/>
        </p:nvSpPr>
        <p:spPr>
          <a:xfrm>
            <a:off x="634320" y="365040"/>
            <a:ext cx="11194920" cy="804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90000"/>
              </a:lnSpc>
            </a:pPr>
            <a:r>
              <a:rPr b="0" lang="pt-B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Bayface – Brocade NetIron CES Series 2024C – </a:t>
            </a:r>
            <a:r>
              <a:rPr b="1" lang="pt-B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(1G)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CustomShape 2"/>
          <p:cNvSpPr/>
          <p:nvPr/>
        </p:nvSpPr>
        <p:spPr>
          <a:xfrm>
            <a:off x="4043520" y="4389120"/>
            <a:ext cx="3999240" cy="637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69" name="Picture 2" descr=""/>
          <p:cNvPicPr/>
          <p:nvPr/>
        </p:nvPicPr>
        <p:blipFill>
          <a:blip r:embed="rId1"/>
          <a:stretch/>
        </p:blipFill>
        <p:spPr>
          <a:xfrm>
            <a:off x="1369800" y="2431440"/>
            <a:ext cx="9043560" cy="1713600"/>
          </a:xfrm>
          <a:prstGeom prst="rect">
            <a:avLst/>
          </a:prstGeom>
          <a:ln>
            <a:noFill/>
          </a:ln>
        </p:spPr>
      </p:pic>
      <p:sp>
        <p:nvSpPr>
          <p:cNvPr id="70" name="Line 3"/>
          <p:cNvSpPr/>
          <p:nvPr/>
        </p:nvSpPr>
        <p:spPr>
          <a:xfrm flipV="1">
            <a:off x="5516640" y="2034000"/>
            <a:ext cx="603360" cy="846000"/>
          </a:xfrm>
          <a:prstGeom prst="line">
            <a:avLst/>
          </a:prstGeom>
          <a:ln w="19080">
            <a:solidFill>
              <a:srgbClr val="ff0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1" name="Line 4"/>
          <p:cNvSpPr/>
          <p:nvPr/>
        </p:nvSpPr>
        <p:spPr>
          <a:xfrm flipV="1">
            <a:off x="5840640" y="2034000"/>
            <a:ext cx="603360" cy="846000"/>
          </a:xfrm>
          <a:prstGeom prst="line">
            <a:avLst/>
          </a:prstGeom>
          <a:ln w="19080">
            <a:solidFill>
              <a:srgbClr val="ff0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2" name="TextShape 5"/>
          <p:cNvSpPr txBox="1"/>
          <p:nvPr/>
        </p:nvSpPr>
        <p:spPr>
          <a:xfrm>
            <a:off x="4536000" y="2121120"/>
            <a:ext cx="1337400" cy="34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1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Fibra ótica</a:t>
            </a:r>
            <a:endParaRPr b="1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TextShape 6"/>
          <p:cNvSpPr txBox="1"/>
          <p:nvPr/>
        </p:nvSpPr>
        <p:spPr>
          <a:xfrm>
            <a:off x="1324080" y="4320000"/>
            <a:ext cx="2923920" cy="2138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1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Portas do painel 3:</a:t>
            </a:r>
            <a:endParaRPr b="1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1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 –</a:t>
            </a:r>
            <a:r>
              <a:rPr b="1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PerfSonar 2;</a:t>
            </a:r>
            <a:endParaRPr b="1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1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 – PerfSonar 2;</a:t>
            </a:r>
            <a:endParaRPr b="1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1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6 – Perfsonar 1;</a:t>
            </a:r>
            <a:endParaRPr b="1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1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8 – Perfsonar 1;</a:t>
            </a:r>
            <a:endParaRPr b="1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1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10 – DTN;</a:t>
            </a:r>
            <a:endParaRPr b="1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1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12 – DTN;</a:t>
            </a:r>
            <a:endParaRPr b="1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1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22 – Cabo desconectado.</a:t>
            </a:r>
            <a:endParaRPr b="1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" name="Line 7"/>
          <p:cNvSpPr/>
          <p:nvPr/>
        </p:nvSpPr>
        <p:spPr>
          <a:xfrm flipV="1">
            <a:off x="9908640" y="1962000"/>
            <a:ext cx="603360" cy="846000"/>
          </a:xfrm>
          <a:prstGeom prst="line">
            <a:avLst/>
          </a:prstGeom>
          <a:ln w="19080">
            <a:solidFill>
              <a:srgbClr val="ff0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5" name="Line 8"/>
          <p:cNvSpPr/>
          <p:nvPr/>
        </p:nvSpPr>
        <p:spPr>
          <a:xfrm flipV="1">
            <a:off x="10052640" y="2286000"/>
            <a:ext cx="603360" cy="846000"/>
          </a:xfrm>
          <a:prstGeom prst="line">
            <a:avLst/>
          </a:prstGeom>
          <a:ln w="19080">
            <a:solidFill>
              <a:srgbClr val="ff0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6" name="TextShape 9"/>
          <p:cNvSpPr txBox="1"/>
          <p:nvPr/>
        </p:nvSpPr>
        <p:spPr>
          <a:xfrm>
            <a:off x="10116360" y="1692000"/>
            <a:ext cx="1959120" cy="34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1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Cabo conectado</a:t>
            </a:r>
            <a:endParaRPr b="1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TextShape 10"/>
          <p:cNvSpPr txBox="1"/>
          <p:nvPr/>
        </p:nvSpPr>
        <p:spPr>
          <a:xfrm>
            <a:off x="10692720" y="2052000"/>
            <a:ext cx="1323720" cy="602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1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Cabo </a:t>
            </a:r>
            <a:endParaRPr b="1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1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conectado</a:t>
            </a:r>
            <a:endParaRPr b="1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8" name="CustomShape 11"/>
          <p:cNvSpPr/>
          <p:nvPr/>
        </p:nvSpPr>
        <p:spPr>
          <a:xfrm>
            <a:off x="8377560" y="4816440"/>
            <a:ext cx="1738440" cy="727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pt-B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DejaVu Sans"/>
              </a:rPr>
              <a:t>Data Transfer Node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pt-B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DejaVu Sans"/>
              </a:rPr>
              <a:t>(DTN)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9" name="Picture 25" descr=""/>
          <p:cNvPicPr/>
          <p:nvPr/>
        </p:nvPicPr>
        <p:blipFill>
          <a:blip r:embed="rId2"/>
          <a:stretch/>
        </p:blipFill>
        <p:spPr>
          <a:xfrm>
            <a:off x="5904000" y="1644480"/>
            <a:ext cx="772200" cy="476640"/>
          </a:xfrm>
          <a:prstGeom prst="rect">
            <a:avLst/>
          </a:prstGeom>
          <a:ln>
            <a:noFill/>
          </a:ln>
        </p:spPr>
      </p:pic>
      <p:sp>
        <p:nvSpPr>
          <p:cNvPr id="80" name="CustomShape 12"/>
          <p:cNvSpPr/>
          <p:nvPr/>
        </p:nvSpPr>
        <p:spPr>
          <a:xfrm>
            <a:off x="5760000" y="1440000"/>
            <a:ext cx="1154880" cy="302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pt-B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DejaVu Sans"/>
              </a:rPr>
              <a:t>Firewall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1" name="Picture 4" descr=""/>
          <p:cNvPicPr/>
          <p:nvPr/>
        </p:nvPicPr>
        <p:blipFill>
          <a:blip r:embed="rId3"/>
          <a:srcRect l="17579" t="9566" r="19125" b="9566"/>
          <a:stretch/>
        </p:blipFill>
        <p:spPr>
          <a:xfrm>
            <a:off x="5231160" y="4117680"/>
            <a:ext cx="646200" cy="826200"/>
          </a:xfrm>
          <a:prstGeom prst="rect">
            <a:avLst/>
          </a:prstGeom>
          <a:ln>
            <a:noFill/>
          </a:ln>
        </p:spPr>
      </p:pic>
      <p:sp>
        <p:nvSpPr>
          <p:cNvPr id="82" name="CustomShape 13"/>
          <p:cNvSpPr/>
          <p:nvPr/>
        </p:nvSpPr>
        <p:spPr>
          <a:xfrm>
            <a:off x="4727880" y="4945680"/>
            <a:ext cx="1738440" cy="515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pt-B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DejaVu Sans"/>
              </a:rPr>
              <a:t>Monitoramento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pt-B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DejaVu Sans"/>
              </a:rPr>
              <a:t>(perfSONAR 2)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3" name="CustomShape 14"/>
          <p:cNvSpPr/>
          <p:nvPr/>
        </p:nvSpPr>
        <p:spPr>
          <a:xfrm>
            <a:off x="6599880" y="5665680"/>
            <a:ext cx="1738440" cy="515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pt-B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DejaVu Sans"/>
              </a:rPr>
              <a:t>Monitoramento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pt-B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DejaVu Sans"/>
              </a:rPr>
              <a:t>(perfSONAR 1)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" name="Line 15"/>
          <p:cNvSpPr/>
          <p:nvPr/>
        </p:nvSpPr>
        <p:spPr>
          <a:xfrm flipV="1">
            <a:off x="5832000" y="3222000"/>
            <a:ext cx="396000" cy="923040"/>
          </a:xfrm>
          <a:prstGeom prst="line">
            <a:avLst/>
          </a:prstGeom>
          <a:ln w="19080">
            <a:solidFill>
              <a:srgbClr val="ff0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5" name="Line 16"/>
          <p:cNvSpPr/>
          <p:nvPr/>
        </p:nvSpPr>
        <p:spPr>
          <a:xfrm flipV="1">
            <a:off x="5832000" y="3222000"/>
            <a:ext cx="720000" cy="1458000"/>
          </a:xfrm>
          <a:prstGeom prst="line">
            <a:avLst/>
          </a:prstGeom>
          <a:ln w="19080">
            <a:solidFill>
              <a:srgbClr val="ff0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6" name="Line 17"/>
          <p:cNvSpPr/>
          <p:nvPr/>
        </p:nvSpPr>
        <p:spPr>
          <a:xfrm flipH="1" flipV="1">
            <a:off x="6840000" y="3222000"/>
            <a:ext cx="360000" cy="1804680"/>
          </a:xfrm>
          <a:prstGeom prst="line">
            <a:avLst/>
          </a:prstGeom>
          <a:ln w="19080">
            <a:solidFill>
              <a:srgbClr val="ff0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7" name="Line 18"/>
          <p:cNvSpPr/>
          <p:nvPr/>
        </p:nvSpPr>
        <p:spPr>
          <a:xfrm flipH="1" flipV="1">
            <a:off x="7092000" y="3222360"/>
            <a:ext cx="360000" cy="1615320"/>
          </a:xfrm>
          <a:prstGeom prst="line">
            <a:avLst/>
          </a:prstGeom>
          <a:ln w="19080">
            <a:solidFill>
              <a:srgbClr val="ff0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8" name="Line 19"/>
          <p:cNvSpPr/>
          <p:nvPr/>
        </p:nvSpPr>
        <p:spPr>
          <a:xfrm flipH="1" flipV="1">
            <a:off x="7416000" y="3222720"/>
            <a:ext cx="1656000" cy="1313280"/>
          </a:xfrm>
          <a:prstGeom prst="line">
            <a:avLst/>
          </a:prstGeom>
          <a:ln w="19080">
            <a:solidFill>
              <a:srgbClr val="ff0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9" name="Line 20"/>
          <p:cNvSpPr/>
          <p:nvPr/>
        </p:nvSpPr>
        <p:spPr>
          <a:xfrm flipH="1" flipV="1">
            <a:off x="7668000" y="3222720"/>
            <a:ext cx="1332000" cy="922320"/>
          </a:xfrm>
          <a:prstGeom prst="line">
            <a:avLst/>
          </a:prstGeom>
          <a:ln w="19080">
            <a:solidFill>
              <a:srgbClr val="ff0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90" name="Picture 4" descr=""/>
          <p:cNvPicPr/>
          <p:nvPr/>
        </p:nvPicPr>
        <p:blipFill>
          <a:blip r:embed="rId4"/>
          <a:srcRect l="17579" t="9566" r="19125" b="9566"/>
          <a:stretch/>
        </p:blipFill>
        <p:spPr>
          <a:xfrm>
            <a:off x="7103160" y="4837680"/>
            <a:ext cx="646200" cy="826200"/>
          </a:xfrm>
          <a:prstGeom prst="rect">
            <a:avLst/>
          </a:prstGeom>
          <a:ln>
            <a:noFill/>
          </a:ln>
        </p:spPr>
      </p:pic>
      <p:pic>
        <p:nvPicPr>
          <p:cNvPr id="91" name="Picture 4" descr=""/>
          <p:cNvPicPr/>
          <p:nvPr/>
        </p:nvPicPr>
        <p:blipFill>
          <a:blip r:embed="rId5"/>
          <a:srcRect l="17579" t="9566" r="19125" b="9566"/>
          <a:stretch/>
        </p:blipFill>
        <p:spPr>
          <a:xfrm>
            <a:off x="8880840" y="3988440"/>
            <a:ext cx="646200" cy="826200"/>
          </a:xfrm>
          <a:prstGeom prst="rect">
            <a:avLst/>
          </a:prstGeom>
          <a:ln>
            <a:noFill/>
          </a:ln>
        </p:spPr>
      </p:pic>
      <p:sp>
        <p:nvSpPr>
          <p:cNvPr id="92" name="Line 21"/>
          <p:cNvSpPr/>
          <p:nvPr/>
        </p:nvSpPr>
        <p:spPr>
          <a:xfrm flipH="1" flipV="1">
            <a:off x="9108000" y="3222720"/>
            <a:ext cx="1332000" cy="922320"/>
          </a:xfrm>
          <a:prstGeom prst="line">
            <a:avLst/>
          </a:prstGeom>
          <a:ln w="19080">
            <a:solidFill>
              <a:srgbClr val="ff0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3" name="TextShape 22"/>
          <p:cNvSpPr txBox="1"/>
          <p:nvPr/>
        </p:nvSpPr>
        <p:spPr>
          <a:xfrm>
            <a:off x="10225080" y="4104360"/>
            <a:ext cx="1716840" cy="602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1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Cabo </a:t>
            </a:r>
            <a:endParaRPr b="1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1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desconectado</a:t>
            </a:r>
            <a:endParaRPr b="1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CustomShape 1"/>
          <p:cNvSpPr/>
          <p:nvPr/>
        </p:nvSpPr>
        <p:spPr>
          <a:xfrm>
            <a:off x="838080" y="365040"/>
            <a:ext cx="10513800" cy="804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90000"/>
              </a:lnSpc>
            </a:pPr>
            <a:r>
              <a:rPr b="0" lang="pt-B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Ícones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95" name="Picture 4" descr=""/>
          <p:cNvPicPr/>
          <p:nvPr/>
        </p:nvPicPr>
        <p:blipFill>
          <a:blip r:embed="rId1"/>
          <a:srcRect l="17579" t="9566" r="19125" b="9566"/>
          <a:stretch/>
        </p:blipFill>
        <p:spPr>
          <a:xfrm>
            <a:off x="1379160" y="1957680"/>
            <a:ext cx="646200" cy="826200"/>
          </a:xfrm>
          <a:prstGeom prst="rect">
            <a:avLst/>
          </a:prstGeom>
          <a:ln>
            <a:noFill/>
          </a:ln>
        </p:spPr>
      </p:pic>
      <p:pic>
        <p:nvPicPr>
          <p:cNvPr id="96" name="Picture 13" descr=""/>
          <p:cNvPicPr/>
          <p:nvPr/>
        </p:nvPicPr>
        <p:blipFill>
          <a:blip r:embed="rId2"/>
          <a:stretch/>
        </p:blipFill>
        <p:spPr>
          <a:xfrm>
            <a:off x="3979440" y="2292480"/>
            <a:ext cx="590760" cy="590760"/>
          </a:xfrm>
          <a:prstGeom prst="rect">
            <a:avLst/>
          </a:prstGeom>
          <a:ln>
            <a:noFill/>
          </a:ln>
        </p:spPr>
      </p:pic>
      <p:pic>
        <p:nvPicPr>
          <p:cNvPr id="97" name="Picture 15" descr=""/>
          <p:cNvPicPr/>
          <p:nvPr/>
        </p:nvPicPr>
        <p:blipFill>
          <a:blip r:embed="rId3"/>
          <a:stretch/>
        </p:blipFill>
        <p:spPr>
          <a:xfrm>
            <a:off x="5935320" y="1753200"/>
            <a:ext cx="649800" cy="649800"/>
          </a:xfrm>
          <a:prstGeom prst="rect">
            <a:avLst/>
          </a:prstGeom>
          <a:ln>
            <a:noFill/>
          </a:ln>
        </p:spPr>
      </p:pic>
      <p:pic>
        <p:nvPicPr>
          <p:cNvPr id="98" name="Picture 17" descr=""/>
          <p:cNvPicPr/>
          <p:nvPr/>
        </p:nvPicPr>
        <p:blipFill>
          <a:blip r:embed="rId4"/>
          <a:stretch/>
        </p:blipFill>
        <p:spPr>
          <a:xfrm>
            <a:off x="8062560" y="2493000"/>
            <a:ext cx="844920" cy="844920"/>
          </a:xfrm>
          <a:prstGeom prst="rect">
            <a:avLst/>
          </a:prstGeom>
          <a:ln>
            <a:noFill/>
          </a:ln>
        </p:spPr>
      </p:pic>
      <p:pic>
        <p:nvPicPr>
          <p:cNvPr id="99" name="Picture 21" descr=""/>
          <p:cNvPicPr/>
          <p:nvPr/>
        </p:nvPicPr>
        <p:blipFill>
          <a:blip r:embed="rId5"/>
          <a:srcRect l="2157" t="17988" r="2157" b="19989"/>
          <a:stretch/>
        </p:blipFill>
        <p:spPr>
          <a:xfrm>
            <a:off x="6095880" y="4048200"/>
            <a:ext cx="1726200" cy="1114200"/>
          </a:xfrm>
          <a:prstGeom prst="rect">
            <a:avLst/>
          </a:prstGeom>
          <a:ln>
            <a:noFill/>
          </a:ln>
        </p:spPr>
      </p:pic>
      <p:pic>
        <p:nvPicPr>
          <p:cNvPr id="100" name="Picture 23" descr=""/>
          <p:cNvPicPr/>
          <p:nvPr/>
        </p:nvPicPr>
        <p:blipFill>
          <a:blip r:embed="rId6"/>
          <a:stretch/>
        </p:blipFill>
        <p:spPr>
          <a:xfrm>
            <a:off x="1345680" y="4011480"/>
            <a:ext cx="713520" cy="773640"/>
          </a:xfrm>
          <a:prstGeom prst="rect">
            <a:avLst/>
          </a:prstGeom>
          <a:ln>
            <a:noFill/>
          </a:ln>
        </p:spPr>
      </p:pic>
      <p:sp>
        <p:nvSpPr>
          <p:cNvPr id="101" name="CustomShape 2"/>
          <p:cNvSpPr/>
          <p:nvPr/>
        </p:nvSpPr>
        <p:spPr>
          <a:xfrm>
            <a:off x="875880" y="2785680"/>
            <a:ext cx="1738440" cy="515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pt-B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DejaVu Sans"/>
              </a:rPr>
              <a:t>Monitoramento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pt-B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DejaVu Sans"/>
              </a:rPr>
              <a:t>(perfSONAR)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02" name="Picture 4" descr=""/>
          <p:cNvPicPr/>
          <p:nvPr/>
        </p:nvPicPr>
        <p:blipFill>
          <a:blip r:embed="rId7"/>
          <a:srcRect l="17579" t="9566" r="19125" b="9566"/>
          <a:stretch/>
        </p:blipFill>
        <p:spPr>
          <a:xfrm>
            <a:off x="3117960" y="4660920"/>
            <a:ext cx="646200" cy="826200"/>
          </a:xfrm>
          <a:prstGeom prst="rect">
            <a:avLst/>
          </a:prstGeom>
          <a:ln>
            <a:noFill/>
          </a:ln>
        </p:spPr>
      </p:pic>
      <p:sp>
        <p:nvSpPr>
          <p:cNvPr id="103" name="CustomShape 3"/>
          <p:cNvSpPr/>
          <p:nvPr/>
        </p:nvSpPr>
        <p:spPr>
          <a:xfrm>
            <a:off x="2614680" y="5488920"/>
            <a:ext cx="1738440" cy="727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pt-B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DejaVu Sans"/>
              </a:rPr>
              <a:t>Data Transfer Node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pt-B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DejaVu Sans"/>
              </a:rPr>
              <a:t>(DTN)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CustomShape 4"/>
          <p:cNvSpPr/>
          <p:nvPr/>
        </p:nvSpPr>
        <p:spPr>
          <a:xfrm>
            <a:off x="1157040" y="4786920"/>
            <a:ext cx="1033920" cy="514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pt-B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DejaVu Sans"/>
              </a:rPr>
              <a:t>Workstation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5" name="CustomShape 5"/>
          <p:cNvSpPr/>
          <p:nvPr/>
        </p:nvSpPr>
        <p:spPr>
          <a:xfrm>
            <a:off x="3765960" y="2906280"/>
            <a:ext cx="1033920" cy="727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pt-B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DejaVu Sans"/>
              </a:rPr>
              <a:t>Switch DMZ Científica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6" name="CustomShape 6"/>
          <p:cNvSpPr/>
          <p:nvPr/>
        </p:nvSpPr>
        <p:spPr>
          <a:xfrm>
            <a:off x="5743440" y="2404440"/>
            <a:ext cx="1033920" cy="302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pt-B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DejaVu Sans"/>
              </a:rPr>
              <a:t>Roteador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7" name="CustomShape 7"/>
          <p:cNvSpPr/>
          <p:nvPr/>
        </p:nvSpPr>
        <p:spPr>
          <a:xfrm>
            <a:off x="7846920" y="3340080"/>
            <a:ext cx="1276560" cy="514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pt-B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DejaVu Sans"/>
              </a:rPr>
              <a:t>Armazenamento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8" name="CustomShape 8"/>
          <p:cNvSpPr/>
          <p:nvPr/>
        </p:nvSpPr>
        <p:spPr>
          <a:xfrm>
            <a:off x="6320880" y="5126760"/>
            <a:ext cx="1276560" cy="514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pt-B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DejaVu Sans"/>
              </a:rPr>
              <a:t>Backbone RNP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09" name="Picture 25" descr=""/>
          <p:cNvPicPr/>
          <p:nvPr/>
        </p:nvPicPr>
        <p:blipFill>
          <a:blip r:embed="rId8"/>
          <a:stretch/>
        </p:blipFill>
        <p:spPr>
          <a:xfrm>
            <a:off x="9767160" y="4547880"/>
            <a:ext cx="772200" cy="476640"/>
          </a:xfrm>
          <a:prstGeom prst="rect">
            <a:avLst/>
          </a:prstGeom>
          <a:ln>
            <a:noFill/>
          </a:ln>
        </p:spPr>
      </p:pic>
      <p:sp>
        <p:nvSpPr>
          <p:cNvPr id="110" name="CustomShape 9"/>
          <p:cNvSpPr/>
          <p:nvPr/>
        </p:nvSpPr>
        <p:spPr>
          <a:xfrm>
            <a:off x="9636840" y="5006520"/>
            <a:ext cx="1154880" cy="302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pt-B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DejaVu Sans"/>
              </a:rPr>
              <a:t>Firewall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2" name="TextShape 2"/>
          <p:cNvSpPr txBox="1"/>
          <p:nvPr/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4" name="TextShape 2"/>
          <p:cNvSpPr txBox="1"/>
          <p:nvPr/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6" name="TextShape 2"/>
          <p:cNvSpPr txBox="1"/>
          <p:nvPr/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7" name="TextShape 3"/>
          <p:cNvSpPr txBox="1"/>
          <p:nvPr/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extShape 1"/>
          <p:cNvSpPr txBox="1"/>
          <p:nvPr/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1594</TotalTime>
  <Application>LibreOffice/5.0.6.2$Linux_X86_64 LibreOffice_project/00$Build-2</Application>
  <Paragraphs>34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2017-08-07T14:05:14Z</dcterms:created>
  <dc:creator>Dino Magri</dc:creator>
  <dc:language>pt-BR</dc:language>
  <cp:lastModifiedBy>Anderson Albuquerque</cp:lastModifiedBy>
  <dcterms:modified xsi:type="dcterms:W3CDTF">2018-02-02T11:27:58Z</dcterms:modified>
  <cp:revision>32</cp:revision>
  <dc:title>Apresentação do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4</vt:i4>
  </property>
</Properties>
</file>